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59" r:id="rId1"/>
  </p:sldMasterIdLst>
  <p:notesMasterIdLst>
    <p:notesMasterId r:id="rId29"/>
  </p:notesMasterIdLst>
  <p:sldIdLst>
    <p:sldId id="283" r:id="rId2"/>
    <p:sldId id="256" r:id="rId3"/>
    <p:sldId id="260" r:id="rId4"/>
    <p:sldId id="261" r:id="rId5"/>
    <p:sldId id="262" r:id="rId6"/>
    <p:sldId id="258" r:id="rId7"/>
    <p:sldId id="259" r:id="rId8"/>
    <p:sldId id="263" r:id="rId9"/>
    <p:sldId id="264" r:id="rId10"/>
    <p:sldId id="265" r:id="rId11"/>
    <p:sldId id="274" r:id="rId12"/>
    <p:sldId id="282" r:id="rId13"/>
    <p:sldId id="275" r:id="rId14"/>
    <p:sldId id="270" r:id="rId15"/>
    <p:sldId id="278" r:id="rId16"/>
    <p:sldId id="266" r:id="rId17"/>
    <p:sldId id="267" r:id="rId18"/>
    <p:sldId id="279" r:id="rId19"/>
    <p:sldId id="280" r:id="rId20"/>
    <p:sldId id="281" r:id="rId21"/>
    <p:sldId id="268" r:id="rId22"/>
    <p:sldId id="269" r:id="rId23"/>
    <p:sldId id="271" r:id="rId24"/>
    <p:sldId id="272" r:id="rId25"/>
    <p:sldId id="277" r:id="rId26"/>
    <p:sldId id="273" r:id="rId27"/>
    <p:sldId id="276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bhash Dhuliya" initials="SD" lastIdx="1" clrIdx="0">
    <p:extLst>
      <p:ext uri="{19B8F6BF-5375-455C-9EA6-DF929625EA0E}">
        <p15:presenceInfo xmlns:p15="http://schemas.microsoft.com/office/powerpoint/2012/main" userId="bf0760cb403be92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3413AD-F460-479B-AF92-16987F0DFBAF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6C5E7-AC17-49BE-86B7-828299943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499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06C5E7-AC17-49BE-86B7-8282999439E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61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35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207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201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9854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777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161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493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7891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229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745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42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420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569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865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442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959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715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7143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60" r:id="rId1"/>
    <p:sldLayoutId id="2147484261" r:id="rId2"/>
    <p:sldLayoutId id="2147484262" r:id="rId3"/>
    <p:sldLayoutId id="2147484263" r:id="rId4"/>
    <p:sldLayoutId id="2147484264" r:id="rId5"/>
    <p:sldLayoutId id="2147484265" r:id="rId6"/>
    <p:sldLayoutId id="2147484266" r:id="rId7"/>
    <p:sldLayoutId id="2147484267" r:id="rId8"/>
    <p:sldLayoutId id="2147484268" r:id="rId9"/>
    <p:sldLayoutId id="2147484269" r:id="rId10"/>
    <p:sldLayoutId id="2147484270" r:id="rId11"/>
    <p:sldLayoutId id="2147484271" r:id="rId12"/>
    <p:sldLayoutId id="2147484272" r:id="rId13"/>
    <p:sldLayoutId id="2147484273" r:id="rId14"/>
    <p:sldLayoutId id="2147484274" r:id="rId15"/>
    <p:sldLayoutId id="2147484275" r:id="rId16"/>
    <p:sldLayoutId id="214748427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sdhuliya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E9D46-3C52-CA3A-59A5-4CB54807A5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Globalization at the Crossroads</a:t>
            </a:r>
            <a:br>
              <a:rPr lang="en-US" b="1" dirty="0"/>
            </a:b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Rise, Retreat &amp; Reinvention</a:t>
            </a:r>
            <a:br>
              <a:rPr lang="en-US" sz="4000" b="1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2C48DA-39E3-1461-8CBE-6B6C4B565C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113203"/>
            <a:ext cx="6400800" cy="1752600"/>
          </a:xfrm>
        </p:spPr>
        <p:txBody>
          <a:bodyPr>
            <a:normAutofit/>
          </a:bodyPr>
          <a:lstStyle/>
          <a:p>
            <a:br>
              <a:rPr lang="en-US" b="1" dirty="0"/>
            </a:b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10855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Cultural Globalization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r>
              <a:rPr dirty="0"/>
              <a:t>Global spread of Western lifestyle and consumer brands</a:t>
            </a:r>
          </a:p>
          <a:p>
            <a:r>
              <a:rPr dirty="0"/>
              <a:t>English as the global lingua franca</a:t>
            </a:r>
          </a:p>
          <a:p>
            <a:r>
              <a:rPr dirty="0"/>
              <a:t>Cultural homogenization and hybridization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8B852-657A-8ECD-6A3C-56587C7C2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Technological Revolution </a:t>
            </a:r>
            <a:br>
              <a:rPr lang="en-US" sz="4000" dirty="0"/>
            </a:br>
            <a:r>
              <a:rPr lang="en-US" sz="4000" dirty="0"/>
              <a:t>(1990s–2000s)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099F425-22D0-732D-F1E4-ABA5039444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1970355"/>
            <a:ext cx="860844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Emergence of the Internet connected the world in real time.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E-commerce, email, mobile phones transformed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business and communication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Fall in communication &amp; transaction costs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accelerated globalization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Rise of global tech giants: Microsoft, Google,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Amazon, Apple</a:t>
            </a:r>
          </a:p>
        </p:txBody>
      </p:sp>
    </p:spTree>
    <p:extLst>
      <p:ext uri="{BB962C8B-B14F-4D97-AF65-F5344CB8AC3E}">
        <p14:creationId xmlns:p14="http://schemas.microsoft.com/office/powerpoint/2010/main" val="4006458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F28DA-A934-360A-C571-9296010BF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Technological Revolution &amp; The </a:t>
            </a:r>
            <a:br>
              <a:rPr lang="en-US" sz="3200" dirty="0"/>
            </a:br>
            <a:r>
              <a:rPr lang="en-US" sz="3200" dirty="0"/>
              <a:t>Networked World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E662C0B-1FA2-2BD3-C302-829B61515F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183073"/>
            <a:ext cx="7593745" cy="624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Rise of global supply chains enabled real-time coordination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across continents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kumimoji="0" lang="en-US" alt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Expansion of social media and digital platforms → instant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connectivity of people, ideas, and markets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kumimoji="0" lang="en-US" alt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Created opportunities for e-commerce, digital finance, and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knowledge economies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kumimoji="0" lang="en-US" alt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But also widened the digital divide between connected and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unconnected regions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kumimoji="0" lang="en-US" alt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internet, mobile phones, and satellite communication created 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borderless world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3346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75B59-5808-AC99-BEEC-2B2A19E35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Globalization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CCAE92F-1A1D-81DC-6E6A-08D6983912E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-576631"/>
            <a:ext cx="8220777" cy="6617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lang="en-US" altLang="en-US" dirty="0"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lang="en-US" altLang="en-US" dirty="0"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 flows surpassed trade in goods as key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driver of globalization.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Social media platforms (Facebook, X (Twitter), YouTube)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reshaping culture &amp; politics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Enabled remote work, online education, e-commerce.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Created digital divide: unequal access to technology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across nations.</a:t>
            </a:r>
          </a:p>
        </p:txBody>
      </p:sp>
    </p:spTree>
    <p:extLst>
      <p:ext uri="{BB962C8B-B14F-4D97-AF65-F5344CB8AC3E}">
        <p14:creationId xmlns:p14="http://schemas.microsoft.com/office/powerpoint/2010/main" val="26505925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C54C8B-1682-8D2E-FBC6-14A027FC94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7DF99-8C69-5FB9-9071-AD717DFEF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The Age of Artificial Intelligence</a:t>
            </a:r>
            <a:endParaRPr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3C73E-2079-7AF1-630D-2D1737375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dirty="0"/>
              <a:t>Artificial Intelligence as the new driver of globalization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dirty="0"/>
              <a:t>Data and algorithms becoming strategic assets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dirty="0"/>
              <a:t>Risk: digital divide → concentration of power in US &amp; China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dirty="0"/>
              <a:t>Implications: Jobs, inequality, governance</a:t>
            </a:r>
            <a:r>
              <a:rPr lang="en-US" dirty="0"/>
              <a:t> </a:t>
            </a:r>
            <a:r>
              <a:rPr lang="en-US" dirty="0" err="1"/>
              <a:t>andn</a:t>
            </a:r>
            <a:r>
              <a:rPr lang="en-US" dirty="0"/>
              <a:t> </a:t>
            </a:r>
            <a:r>
              <a:rPr dirty="0"/>
              <a:t> ethics</a:t>
            </a:r>
          </a:p>
        </p:txBody>
      </p:sp>
    </p:spTree>
    <p:extLst>
      <p:ext uri="{BB962C8B-B14F-4D97-AF65-F5344CB8AC3E}">
        <p14:creationId xmlns:p14="http://schemas.microsoft.com/office/powerpoint/2010/main" val="3438778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B5D60-6397-8272-0DE0-F0E5E8107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Phase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16F444-59D0-6A25-9B1F-2738430DB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Globalization expanded trade and opened markets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Accelerated technology transfer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Lifted millions out of poverty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Spread Western political and cultural models.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Emergence and expansion of middle class with increased purchasing power </a:t>
            </a:r>
          </a:p>
        </p:txBody>
      </p:sp>
    </p:spTree>
    <p:extLst>
      <p:ext uri="{BB962C8B-B14F-4D97-AF65-F5344CB8AC3E}">
        <p14:creationId xmlns:p14="http://schemas.microsoft.com/office/powerpoint/2010/main" val="18605364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Achievements of Globalization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r>
              <a:rPr dirty="0"/>
              <a:t>Expansion of world trade &amp; GDP</a:t>
            </a:r>
          </a:p>
          <a:p>
            <a:r>
              <a:rPr dirty="0"/>
              <a:t>Poverty reduction in Asia</a:t>
            </a:r>
          </a:p>
          <a:p>
            <a:r>
              <a:rPr dirty="0"/>
              <a:t>Spread of technology, connectivity</a:t>
            </a:r>
            <a:r>
              <a:rPr lang="en-US" dirty="0"/>
              <a:t> and</a:t>
            </a:r>
            <a:r>
              <a:rPr dirty="0"/>
              <a:t> knowledge</a:t>
            </a:r>
            <a:r>
              <a:rPr lang="en-US" dirty="0"/>
              <a:t> economy</a:t>
            </a:r>
          </a:p>
          <a:p>
            <a:r>
              <a:rPr lang="en-US" dirty="0"/>
              <a:t>Massive expansion of markets</a:t>
            </a: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Contradictions &amp; Failures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r>
              <a:rPr dirty="0"/>
              <a:t>Inequality: </a:t>
            </a:r>
            <a:r>
              <a:rPr lang="en-US" dirty="0"/>
              <a:t>Examples </a:t>
            </a:r>
            <a:r>
              <a:rPr dirty="0"/>
              <a:t>63% of Americans lack emergency savings; 80 crore Indians depend on </a:t>
            </a:r>
            <a:r>
              <a:rPr lang="en-US" dirty="0"/>
              <a:t>government </a:t>
            </a:r>
            <a:r>
              <a:rPr dirty="0"/>
              <a:t>ration</a:t>
            </a:r>
          </a:p>
          <a:p>
            <a:r>
              <a:rPr dirty="0"/>
              <a:t>Financial instability: Asian crisis (1997), Global crash (2008)</a:t>
            </a:r>
            <a:r>
              <a:rPr lang="en-US" dirty="0"/>
              <a:t> and present Tariff war</a:t>
            </a:r>
            <a:endParaRPr dirty="0"/>
          </a:p>
          <a:p>
            <a:r>
              <a:rPr dirty="0"/>
              <a:t>Climate change and unsustainable growth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1875F-1A77-D127-67E6-1B83EDD67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Joseph Stiglitz: Critique of Globalization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747421B-0F34-92D3-EC42-F66947A3F1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765198"/>
            <a:ext cx="8832098" cy="532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80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en-US" altLang="en-US" sz="18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80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80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en-US" altLang="en-US" sz="18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80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Nobel Laureate economist, former Chief Economist and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18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Senior Vice President of  World Bank  and author of </a:t>
            </a:r>
            <a:r>
              <a:rPr lang="en-US" altLang="en-US" sz="1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Globalization and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Its Discontents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kumimoji="0" lang="en-US" altLang="en-US" sz="180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Globalization has been managed by and for powerful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nations &amp; corporations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IMF &amp; World Bank policies worsened inequality in developing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dirty="0">
                <a:latin typeface="Arial" panose="020B0604020202020204" pitchFamily="34" charset="0"/>
              </a:rPr>
              <a:t>Nations</a:t>
            </a:r>
            <a:endParaRPr kumimoji="0" lang="en-US" alt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dirty="0"/>
              <a:t>Globalization has spread the worst environmental practices</a:t>
            </a:r>
            <a:endParaRPr kumimoji="0" lang="en-US" alt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Call for fairer trade, stronger regulation, and 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global governance with accountability</a:t>
            </a:r>
          </a:p>
        </p:txBody>
      </p:sp>
    </p:spTree>
    <p:extLst>
      <p:ext uri="{BB962C8B-B14F-4D97-AF65-F5344CB8AC3E}">
        <p14:creationId xmlns:p14="http://schemas.microsoft.com/office/powerpoint/2010/main" val="12021082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D650F-B316-4504-95A1-BA38E5B6A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Michel Chossudovsky: Critique of Globalization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8142A76-EFD6-4AC6-4AD5-06442D71EB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2219657"/>
            <a:ext cx="7770076" cy="328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Author of The Globalization of Poverty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40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en-US" altLang="en-US" sz="2800" dirty="0">
                <a:latin typeface="Arial" panose="020B0604020202020204" pitchFamily="34" charset="0"/>
              </a:rPr>
              <a:t>G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lobalization is a tool of neo-colonialism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Structural adjustment policies  imposed by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IMF/World Bank  </a:t>
            </a:r>
            <a:r>
              <a:rPr lang="en-US" sz="2800" dirty="0"/>
              <a:t>increase poverty and debt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Globalization concentrates wealth and power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 the hands of a global elite.</a:t>
            </a:r>
            <a:r>
              <a:rPr lang="en-US" sz="2800" dirty="0"/>
              <a:t>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sz="2800" dirty="0"/>
              <a:t>Neoliberal globalization impoverishes nations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1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615" y="8461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1991: A Turning Point in Modern History</a:t>
            </a:r>
            <a:br>
              <a:rPr lang="en-US" sz="4000" dirty="0"/>
            </a:br>
            <a:r>
              <a:rPr lang="en-US" sz="4000" b="1" dirty="0"/>
              <a:t> </a:t>
            </a:r>
            <a:endParaRPr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614" y="1989138"/>
            <a:ext cx="8154185" cy="413702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Collapse of Soviet Union: End of a Political and Economic System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End of Cold War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Rise of Western Liberal Democracy &amp; Neoliberal Economic Model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Technological Revolution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Rise of Globalization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Cultural Homogenization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dirty="0"/>
          </a:p>
          <a:p>
            <a:pPr>
              <a:buFont typeface="Wingdings" panose="05000000000000000000" pitchFamily="2" charset="2"/>
              <a:buChar char="§"/>
            </a:pP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CA341-8C73-7E78-BFDF-2AC3234A3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Backlash to Globalization: Rise of Protectionism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C9D8EB9-E82E-C9D8-0EA9-BB4FDBFD31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-24318"/>
            <a:ext cx="7993086" cy="624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Growing discontent: job losses, inequality, erosion of local industries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Rise of economic nationalism and anti-globalization movements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Brexit (2016): symbol of retreat from open borders &amp; integration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Trump’s Tariff Wars: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Heavy tariffs on </a:t>
            </a:r>
            <a:r>
              <a:rPr lang="en-US" altLang="en-US" sz="2000" dirty="0">
                <a:latin typeface="Arial" panose="020B0604020202020204" pitchFamily="34" charset="0"/>
              </a:rPr>
              <a:t>imports specifically on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Indian and Chinese goods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Sparked global trade tensions, undermined WTO norms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Protectionism re-emerging as a challenge to the free-trade order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8447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Trump’s Tariff Wars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r>
              <a:rPr lang="en-US" dirty="0"/>
              <a:t>Trump’s </a:t>
            </a:r>
            <a:r>
              <a:rPr dirty="0"/>
              <a:t>tariffs worth billions</a:t>
            </a:r>
          </a:p>
          <a:p>
            <a:r>
              <a:rPr dirty="0"/>
              <a:t>Challenge to free-trade </a:t>
            </a:r>
            <a:r>
              <a:rPr lang="en-US" dirty="0"/>
              <a:t>system</a:t>
            </a:r>
            <a:endParaRPr dirty="0"/>
          </a:p>
          <a:p>
            <a:r>
              <a:rPr dirty="0"/>
              <a:t>Weakened WTO-led multilateral trade order</a:t>
            </a:r>
          </a:p>
          <a:p>
            <a:r>
              <a:rPr dirty="0"/>
              <a:t>Signaled rise of protectionism</a:t>
            </a:r>
            <a:r>
              <a:rPr lang="en-US" dirty="0"/>
              <a:t>. Major setback to globalization</a:t>
            </a:r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Global South Consolidation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dirty="0"/>
          </a:p>
          <a:p>
            <a:r>
              <a:rPr dirty="0"/>
              <a:t>BRICS (Brazil, Russia, India, China, South Africa</a:t>
            </a:r>
            <a:r>
              <a:rPr lang="en-US" dirty="0"/>
              <a:t>+</a:t>
            </a:r>
            <a:r>
              <a:rPr dirty="0"/>
              <a:t>) challenging Western dominance</a:t>
            </a:r>
            <a:r>
              <a:rPr lang="en-US" dirty="0"/>
              <a:t> intensified in the wake of Trump’s tariff war</a:t>
            </a:r>
            <a:endParaRPr dirty="0"/>
          </a:p>
          <a:p>
            <a:r>
              <a:rPr dirty="0"/>
              <a:t>SCO (Shanghai Cooperation Organization) strengthening Asian cooperation</a:t>
            </a:r>
          </a:p>
          <a:p>
            <a:r>
              <a:rPr dirty="0"/>
              <a:t>Global South demanding fairer economic order</a:t>
            </a:r>
          </a:p>
          <a:p>
            <a:r>
              <a:rPr dirty="0"/>
              <a:t>Push towards multipolarity</a:t>
            </a:r>
            <a:endParaRPr lang="en-US" dirty="0"/>
          </a:p>
          <a:p>
            <a:r>
              <a:rPr lang="en-US" dirty="0"/>
              <a:t>Emerging New World Order</a:t>
            </a:r>
            <a:endParaRPr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Globalization in Retreat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dirty="0"/>
          </a:p>
          <a:p>
            <a:r>
              <a:rPr dirty="0"/>
              <a:t>Rise of nationalism, populism, and right-wing politics</a:t>
            </a:r>
            <a:endParaRPr lang="en-US" dirty="0"/>
          </a:p>
          <a:p>
            <a:r>
              <a:rPr lang="en-IN" dirty="0"/>
              <a:t>Future of liberal democracy under clouds</a:t>
            </a:r>
            <a:endParaRPr dirty="0"/>
          </a:p>
          <a:p>
            <a:r>
              <a:rPr lang="en-US" dirty="0"/>
              <a:t> Trade wars and protectionism major setback to globalization</a:t>
            </a:r>
          </a:p>
          <a:p>
            <a:r>
              <a:rPr lang="en-US" dirty="0"/>
              <a:t>Widening inequality and social insecurity expose the limits of unregulated markets </a:t>
            </a:r>
            <a:endParaRPr dirty="0"/>
          </a:p>
          <a:p>
            <a:r>
              <a:rPr lang="en-US" dirty="0"/>
              <a:t> Resistance to Western dominance; revival of indigenous, religious, and regional identities</a:t>
            </a:r>
            <a:endParaRPr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Lessons for Today’s Generation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For the next generation of managers, policymakers, and entrepreneurs, the challenge is not whether globalization will survive, but what kind of globalization they will help to build</a:t>
            </a:r>
          </a:p>
          <a:p>
            <a:r>
              <a:rPr lang="en-US" dirty="0"/>
              <a:t> </a:t>
            </a:r>
            <a:r>
              <a:rPr dirty="0"/>
              <a:t>Globalization is cyclical, not permanent</a:t>
            </a:r>
          </a:p>
          <a:p>
            <a:r>
              <a:rPr dirty="0"/>
              <a:t>Balance required between growth,</a:t>
            </a:r>
            <a:r>
              <a:rPr lang="en-US" dirty="0"/>
              <a:t> development,</a:t>
            </a:r>
            <a:r>
              <a:rPr dirty="0"/>
              <a:t> equity, and sustainability</a:t>
            </a:r>
          </a:p>
          <a:p>
            <a:r>
              <a:rPr dirty="0"/>
              <a:t>Future leaders need adaptability in politics, economy, culture, and </a:t>
            </a:r>
            <a:r>
              <a:rPr lang="en-US" dirty="0"/>
              <a:t>technology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6141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59819-A417-5CF2-B512-BA98225C4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Who holds the pen to rewrite?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55F83-4A79-6C09-22DB-5BFD75DFD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Globalization is not ending — it is being rewritten. The question is: Who will hold the pen? (Anonymous)</a:t>
            </a:r>
          </a:p>
          <a:p>
            <a:r>
              <a:rPr lang="en-US" dirty="0"/>
              <a:t>And perhaps, it is you — the next generation of leaders, managers, and entrepreneurs — who will hold that pen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8448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r>
              <a:t>1991: “End of History” moment</a:t>
            </a:r>
          </a:p>
          <a:p>
            <a:r>
              <a:t>Today: History has returned in new forms (identity, inequality, tech disruption)</a:t>
            </a:r>
          </a:p>
          <a:p>
            <a:r>
              <a:t>Challenge: To redefine globalization for fairness, sustainability, and resilience</a:t>
            </a:r>
          </a:p>
        </p:txBody>
      </p:sp>
    </p:spTree>
    <p:extLst>
      <p:ext uri="{BB962C8B-B14F-4D97-AF65-F5344CB8AC3E}">
        <p14:creationId xmlns:p14="http://schemas.microsoft.com/office/powerpoint/2010/main" val="38568379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56D4E-3B4C-619F-729C-8C5FB96F4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dirty="0"/>
              <a:t>Globalization at the Crossroads: Rise, Retreat, and Reinvention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A3818-2AB6-F6C4-89F1-61CB4058A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Prof. Subhash Dhuliya</a:t>
            </a:r>
          </a:p>
          <a:p>
            <a:pPr marL="0" indent="0" algn="ctr">
              <a:buNone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Founder-Director, newswriters.in</a:t>
            </a:r>
          </a:p>
          <a:p>
            <a:pPr marL="0" indent="0" algn="ctr">
              <a:buNone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Former Vice Chancellor, Uttarakhand Open University</a:t>
            </a:r>
          </a:p>
          <a:p>
            <a:pPr marL="0" indent="0" algn="ctr">
              <a:buNone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Former Professor, IGNOU | IIMC | CURAJ</a:t>
            </a:r>
          </a:p>
          <a:p>
            <a:pPr marL="0" indent="0" algn="ctr">
              <a:buNone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Email: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sdhuliya@gmail.com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Website: http://newswriters.in/</a:t>
            </a:r>
          </a:p>
        </p:txBody>
      </p:sp>
    </p:spTree>
    <p:extLst>
      <p:ext uri="{BB962C8B-B14F-4D97-AF65-F5344CB8AC3E}">
        <p14:creationId xmlns:p14="http://schemas.microsoft.com/office/powerpoint/2010/main" val="2882687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“Triumph” of the Western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r>
              <a:t>Liberal democracy as the universal political system</a:t>
            </a:r>
          </a:p>
          <a:p>
            <a:r>
              <a:t>Free markets as the universal economic system</a:t>
            </a:r>
          </a:p>
          <a:p>
            <a:r>
              <a:t>Strengthened role of WTO, IMF, World Bank</a:t>
            </a:r>
          </a:p>
        </p:txBody>
      </p:sp>
    </p:spTree>
    <p:extLst>
      <p:ext uri="{BB962C8B-B14F-4D97-AF65-F5344CB8AC3E}">
        <p14:creationId xmlns:p14="http://schemas.microsoft.com/office/powerpoint/2010/main" val="2728352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Fukuyama’s Thesis: End of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r>
              <a:t>Liberal democracy = final form of governance</a:t>
            </a:r>
          </a:p>
          <a:p>
            <a:r>
              <a:t>Optimistic projection: future will converge on Western model</a:t>
            </a:r>
          </a:p>
        </p:txBody>
      </p:sp>
    </p:spTree>
    <p:extLst>
      <p:ext uri="{BB962C8B-B14F-4D97-AF65-F5344CB8AC3E}">
        <p14:creationId xmlns:p14="http://schemas.microsoft.com/office/powerpoint/2010/main" val="61359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Huntington’s Thesis: Clash of Civilizations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r>
              <a:t>Future conflicts rooted in culture, religion, and identity</a:t>
            </a:r>
          </a:p>
          <a:p>
            <a:r>
              <a:t>Predicted rifts: Western vs Islamic, Confucian, Hindu civilizations</a:t>
            </a:r>
          </a:p>
          <a:p>
            <a:r>
              <a:t>Still relevant in global politics today</a:t>
            </a:r>
          </a:p>
        </p:txBody>
      </p:sp>
    </p:spTree>
    <p:extLst>
      <p:ext uri="{BB962C8B-B14F-4D97-AF65-F5344CB8AC3E}">
        <p14:creationId xmlns:p14="http://schemas.microsoft.com/office/powerpoint/2010/main" val="888673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Global Shift in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r>
              <a:t>From bipolarity (US vs USSR) → to US-led unipolarity</a:t>
            </a:r>
          </a:p>
          <a:p>
            <a:r>
              <a:t>Liberal democracy celebrated as victorious</a:t>
            </a:r>
          </a:p>
          <a:p>
            <a:r>
              <a:t>Communism discredited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Saliant Dimensions of Globalization 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r>
              <a:rPr lang="en-US" dirty="0"/>
              <a:t>Deregulation , l</a:t>
            </a:r>
            <a:r>
              <a:rPr dirty="0"/>
              <a:t>iberalization</a:t>
            </a:r>
            <a:r>
              <a:rPr lang="en-US" dirty="0"/>
              <a:t> and</a:t>
            </a:r>
            <a:r>
              <a:rPr dirty="0"/>
              <a:t> </a:t>
            </a:r>
            <a:r>
              <a:rPr lang="en-US" dirty="0"/>
              <a:t>p</a:t>
            </a:r>
            <a:r>
              <a:rPr dirty="0"/>
              <a:t>rivatization, </a:t>
            </a:r>
            <a:r>
              <a:rPr lang="en-US" dirty="0"/>
              <a:t> </a:t>
            </a:r>
          </a:p>
          <a:p>
            <a:r>
              <a:rPr lang="en-US" dirty="0"/>
              <a:t>Integration of national economy to global economy</a:t>
            </a:r>
            <a:endParaRPr dirty="0"/>
          </a:p>
          <a:p>
            <a:r>
              <a:rPr lang="en-US" dirty="0"/>
              <a:t>Free flow of goods capital and services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Political Globalization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r>
              <a:rPr dirty="0"/>
              <a:t>Spread of </a:t>
            </a:r>
            <a:r>
              <a:rPr lang="en-US" dirty="0"/>
              <a:t>Western form of liberal democracy</a:t>
            </a:r>
            <a:endParaRPr dirty="0"/>
          </a:p>
          <a:p>
            <a:r>
              <a:rPr dirty="0"/>
              <a:t>Rise of regional blocs </a:t>
            </a:r>
            <a:r>
              <a:rPr lang="en-US" dirty="0"/>
              <a:t> </a:t>
            </a:r>
            <a:endParaRPr dirty="0"/>
          </a:p>
          <a:p>
            <a:r>
              <a:rPr dirty="0"/>
              <a:t>Supranational institutions sought legitimacy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Economic Globalization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r>
              <a:rPr dirty="0"/>
              <a:t>Expansion of global trade &amp; capital flows</a:t>
            </a:r>
          </a:p>
          <a:p>
            <a:r>
              <a:rPr dirty="0"/>
              <a:t>Outsourcing, offshoring, supply chains</a:t>
            </a:r>
          </a:p>
          <a:p>
            <a:r>
              <a:rPr dirty="0"/>
              <a:t>Rise of multinational corporations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267</TotalTime>
  <Words>1077</Words>
  <Application>Microsoft Office PowerPoint</Application>
  <PresentationFormat>On-screen Show (4:3)</PresentationFormat>
  <Paragraphs>212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Tahoma</vt:lpstr>
      <vt:lpstr>Trebuchet MS</vt:lpstr>
      <vt:lpstr>Wingdings</vt:lpstr>
      <vt:lpstr>Berlin</vt:lpstr>
      <vt:lpstr>Globalization at the Crossroads Rise, Retreat &amp; Reinvention </vt:lpstr>
      <vt:lpstr>1991: A Turning Point in Modern History  </vt:lpstr>
      <vt:lpstr>“Triumph” of the Western Model</vt:lpstr>
      <vt:lpstr>Fukuyama’s Thesis: End of History</vt:lpstr>
      <vt:lpstr>Huntington’s Thesis: Clash of Civilizations</vt:lpstr>
      <vt:lpstr>Global Shift in Power</vt:lpstr>
      <vt:lpstr>Saliant Dimensions of Globalization </vt:lpstr>
      <vt:lpstr>Political Globalization</vt:lpstr>
      <vt:lpstr>Economic Globalization</vt:lpstr>
      <vt:lpstr>Cultural Globalization</vt:lpstr>
      <vt:lpstr>Technological Revolution  (1990s–2000s)</vt:lpstr>
      <vt:lpstr>Technological Revolution &amp; The  Networked World</vt:lpstr>
      <vt:lpstr>Digital Globalization</vt:lpstr>
      <vt:lpstr>The Age of Artificial Intelligence</vt:lpstr>
      <vt:lpstr>Initial Phase</vt:lpstr>
      <vt:lpstr>Achievements of Globalization</vt:lpstr>
      <vt:lpstr>Contradictions &amp; Failures</vt:lpstr>
      <vt:lpstr>Joseph Stiglitz: Critique of Globalization</vt:lpstr>
      <vt:lpstr>Michel Chossudovsky: Critique of Globalization</vt:lpstr>
      <vt:lpstr>Backlash to Globalization: Rise of Protectionism</vt:lpstr>
      <vt:lpstr>Trump’s Tariff Wars</vt:lpstr>
      <vt:lpstr>Global South Consolidation</vt:lpstr>
      <vt:lpstr>Globalization in Retreat</vt:lpstr>
      <vt:lpstr>Lessons for Today’s Generation</vt:lpstr>
      <vt:lpstr>Who holds the pen to rewrite?</vt:lpstr>
      <vt:lpstr>Conclusion</vt:lpstr>
      <vt:lpstr>Globalization at the Crossroads: Rise, Retreat, and Reinvention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Subhash Dhuliya</dc:creator>
  <cp:keywords/>
  <dc:description>generated using python-pptx</dc:description>
  <cp:lastModifiedBy>Subhash Dhuliya</cp:lastModifiedBy>
  <cp:revision>19</cp:revision>
  <dcterms:created xsi:type="dcterms:W3CDTF">2013-01-27T09:14:16Z</dcterms:created>
  <dcterms:modified xsi:type="dcterms:W3CDTF">2025-09-09T08:48:44Z</dcterms:modified>
  <cp:category/>
</cp:coreProperties>
</file>